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3110" autoAdjust="0"/>
  </p:normalViewPr>
  <p:slideViewPr>
    <p:cSldViewPr snapToGrid="0">
      <p:cViewPr varScale="1">
        <p:scale>
          <a:sx n="47" d="100"/>
          <a:sy n="47" d="100"/>
        </p:scale>
        <p:origin x="1620"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303DF7-0B57-4606-86E4-AB529312F450}" type="datetimeFigureOut">
              <a:rPr lang="en-US" smtClean="0"/>
              <a:t>8/16/2019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239724-E445-41E8-888A-A41FE03E67A5}" type="slidenum">
              <a:rPr lang="en-US" smtClean="0"/>
              <a:t>‹#›</a:t>
            </a:fld>
            <a:endParaRPr lang="en-US"/>
          </a:p>
        </p:txBody>
      </p:sp>
    </p:spTree>
    <p:extLst>
      <p:ext uri="{BB962C8B-B14F-4D97-AF65-F5344CB8AC3E}">
        <p14:creationId xmlns:p14="http://schemas.microsoft.com/office/powerpoint/2010/main" val="2055872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research proposal presentation is about abortion. The presentation begins with an abstract, literature review section, the purpose of the research study, methods, research questions and the hypothesis. The presentation also draws insights about the constructs of the research and ends with a conclusion and reference section.</a:t>
            </a:r>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1</a:t>
            </a:fld>
            <a:endParaRPr lang="en-US"/>
          </a:p>
        </p:txBody>
      </p:sp>
    </p:spTree>
    <p:extLst>
      <p:ext uri="{BB962C8B-B14F-4D97-AF65-F5344CB8AC3E}">
        <p14:creationId xmlns:p14="http://schemas.microsoft.com/office/powerpoint/2010/main" val="1949632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Abortion is </a:t>
            </a:r>
            <a:r>
              <a:rPr lang="en-US" sz="1200" kern="1200" dirty="0" smtClean="0">
                <a:solidFill>
                  <a:schemeClr val="tx1"/>
                </a:solidFill>
                <a:effectLst/>
                <a:latin typeface="+mn-lt"/>
                <a:ea typeface="+mn-ea"/>
                <a:cs typeface="+mn-cs"/>
              </a:rPr>
              <a:t>referred </a:t>
            </a:r>
            <a:r>
              <a:rPr lang="en-US" sz="1200" kern="1200" dirty="0">
                <a:solidFill>
                  <a:schemeClr val="tx1"/>
                </a:solidFill>
                <a:effectLst/>
                <a:latin typeface="+mn-lt"/>
                <a:ea typeface="+mn-ea"/>
                <a:cs typeface="+mn-cs"/>
              </a:rPr>
              <a:t>as a therapeutic process that is meant to terminate a pregnancy. The act is believed to be a fundamental necessity for many girls, women, and others who find themselves in the dilemma of an unplanned pregnancy. Globally, it is approximated that 1 out of 4 pregnancies end in termination yearly. While the demand for abortion is prevalent, it has become extra challenging for women to access legal and safe abortion services. The debate on abortion is the most hotly contended topics worldwide. As a result, the debate is surrounded by misinformation concerning the actual ramifications of prohibiting access to abortion healthcare services.</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2</a:t>
            </a:fld>
            <a:endParaRPr lang="en-US"/>
          </a:p>
        </p:txBody>
      </p:sp>
    </p:spTree>
    <p:extLst>
      <p:ext uri="{BB962C8B-B14F-4D97-AF65-F5344CB8AC3E}">
        <p14:creationId xmlns:p14="http://schemas.microsoft.com/office/powerpoint/2010/main" val="4087995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Through the use of frameworks and systems that aim at reducing the harm and risks of insecure abortions can lead to development in sexual and reproductive rights, especially about the prevention of unsafe abortions (</a:t>
            </a:r>
            <a:r>
              <a:rPr lang="en-US" sz="1200" kern="1200" dirty="0" err="1">
                <a:solidFill>
                  <a:schemeClr val="tx1"/>
                </a:solidFill>
                <a:effectLst/>
                <a:latin typeface="+mn-lt"/>
                <a:ea typeface="+mn-ea"/>
                <a:cs typeface="+mn-cs"/>
              </a:rPr>
              <a:t>Kretschmer</a:t>
            </a:r>
            <a:r>
              <a:rPr lang="en-US" sz="1200" kern="1200" dirty="0">
                <a:solidFill>
                  <a:schemeClr val="tx1"/>
                </a:solidFill>
                <a:effectLst/>
                <a:latin typeface="+mn-lt"/>
                <a:ea typeface="+mn-ea"/>
                <a:cs typeface="+mn-cs"/>
              </a:rPr>
              <a:t>, 2014, December). Areas that have stringent legal policies about abortions are reported to have a high rate of non-medical abortions. Creation of socio-political systems is critical in encouraging people to go for medical abortions. Women and feminist movements should be at the forefront of promoting pro-rights for safe abortions (</a:t>
            </a:r>
            <a:r>
              <a:rPr lang="it-IT" sz="1200" kern="1200" dirty="0">
                <a:solidFill>
                  <a:schemeClr val="tx1"/>
                </a:solidFill>
                <a:effectLst/>
                <a:latin typeface="+mn-lt"/>
                <a:ea typeface="+mn-ea"/>
                <a:cs typeface="+mn-cs"/>
              </a:rPr>
              <a:t>Johnstone &amp;amp; Macfarlane</a:t>
            </a:r>
            <a:r>
              <a:rPr lang="it-IT" sz="1200" kern="1200">
                <a:solidFill>
                  <a:schemeClr val="tx1"/>
                </a:solidFill>
                <a:effectLst/>
                <a:latin typeface="+mn-lt"/>
                <a:ea typeface="+mn-ea"/>
                <a:cs typeface="+mn-cs"/>
              </a:rPr>
              <a:t>, 2015)</a:t>
            </a:r>
            <a:r>
              <a:rPr lang="en-US" sz="1200" kern="1200">
                <a:solidFill>
                  <a:schemeClr val="tx1"/>
                </a:solidFill>
                <a:effectLst/>
                <a:latin typeface="+mn-lt"/>
                <a:ea typeface="+mn-ea"/>
                <a:cs typeface="+mn-cs"/>
              </a:rPr>
              <a:t>. </a:t>
            </a:r>
            <a:r>
              <a:rPr lang="en-US" sz="1200" kern="1200" dirty="0">
                <a:solidFill>
                  <a:schemeClr val="tx1"/>
                </a:solidFill>
                <a:effectLst/>
                <a:latin typeface="+mn-lt"/>
                <a:ea typeface="+mn-ea"/>
                <a:cs typeface="+mn-cs"/>
              </a:rPr>
              <a:t>Development of clinical guidelines and standards can promote safe abortions. Therefore, it is essential for both stakeholders and concerned systems to advocate for pro-rights among women.</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3</a:t>
            </a:fld>
            <a:endParaRPr lang="en-US"/>
          </a:p>
        </p:txBody>
      </p:sp>
    </p:spTree>
    <p:extLst>
      <p:ext uri="{BB962C8B-B14F-4D97-AF65-F5344CB8AC3E}">
        <p14:creationId xmlns:p14="http://schemas.microsoft.com/office/powerpoint/2010/main" val="514483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purpose of carrying out a research proposal about abortion is because of it is a hotly debated topic. Nearly half of all abortion patients spend money on procedures to terminate the pregnancy. This is sometimes done from homes where no quality healthcare services are guaranteed. Such women take abortions at home because they lack insurance or due to restrictive insurance regulations. This is evident as state laws are consistently in flux about abortion (</a:t>
            </a:r>
            <a:r>
              <a:rPr lang="en-US" sz="1200" kern="1200" dirty="0" err="1">
                <a:solidFill>
                  <a:schemeClr val="tx1"/>
                </a:solidFill>
                <a:effectLst/>
                <a:latin typeface="+mn-lt"/>
                <a:ea typeface="+mn-ea"/>
                <a:cs typeface="+mn-cs"/>
              </a:rPr>
              <a:t>Labandera</a:t>
            </a:r>
            <a:r>
              <a:rPr lang="en-US" sz="1200" kern="1200" dirty="0">
                <a:solidFill>
                  <a:schemeClr val="tx1"/>
                </a:solidFill>
                <a:effectLst/>
                <a:latin typeface="+mn-lt"/>
                <a:ea typeface="+mn-ea"/>
                <a:cs typeface="+mn-cs"/>
              </a:rPr>
              <a:t> et al., 2016). While doing abortion is deemed as the toughest decision, many women hardly regret after doing it. Numerous studies demonstrate that prohibiting women to do abortion leads them to significant psychological issues than doing one. The fact that abortions happen and approximately half of the pregnancies are unintended, and it is prudent and purposeful to study about abortion to increase the knowledge about the topic.</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4</a:t>
            </a:fld>
            <a:endParaRPr lang="en-US"/>
          </a:p>
        </p:txBody>
      </p:sp>
    </p:spTree>
    <p:extLst>
      <p:ext uri="{BB962C8B-B14F-4D97-AF65-F5344CB8AC3E}">
        <p14:creationId xmlns:p14="http://schemas.microsoft.com/office/powerpoint/2010/main" val="4083667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longitudinal study will be applied to collect information about the patients of abortion. Women will participate in the survey using assessments. Pre-abortion self-esteem and depression assessments will be conducted to find the views of the participants. Additionally, the post-abortion depression and self-esteem will be examined among the participants to find the required data about the effects of stress. The satisfaction of abortion decisions, deemed benefit, and harm, as well as a posttraumatic disorder, will be evaluated. Moreover, variables about the demographic understanding of abortion and prior mental health status will be assessed. These will also serve as predators of post-abortion on psychological reactions.</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5</a:t>
            </a:fld>
            <a:endParaRPr lang="en-US"/>
          </a:p>
        </p:txBody>
      </p:sp>
    </p:spTree>
    <p:extLst>
      <p:ext uri="{BB962C8B-B14F-4D97-AF65-F5344CB8AC3E}">
        <p14:creationId xmlns:p14="http://schemas.microsoft.com/office/powerpoint/2010/main" val="2789430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Compelling studies show that psychological symptoms in women who look for abortions but they are restricted to undergo the procedure because their pregnancies are termed as far away from the cutoff period at the healthcare facilities they went to. However, distress due to abortion is always short-lived. About six months later, after being turned down in the clinic abortions. The mental condition of women who do abortions is found to be healthy and resembling those that have never done one.</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6</a:t>
            </a:fld>
            <a:endParaRPr lang="en-US"/>
          </a:p>
        </p:txBody>
      </p:sp>
    </p:spTree>
    <p:extLst>
      <p:ext uri="{BB962C8B-B14F-4D97-AF65-F5344CB8AC3E}">
        <p14:creationId xmlns:p14="http://schemas.microsoft.com/office/powerpoint/2010/main" val="2387150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hypothesis of the study is that abortion leads to emotional and psychological distress, negative feelings, and mental problems. It is mostly believed that abortion sparks distress mental issues as well as negative emotions to the patients immediately after aborting. Women who want abortions need to be counseled about any psychological or emotional problems. Many states that have legalized abortion base efforts on adverse effects of abortion.</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7</a:t>
            </a:fld>
            <a:endParaRPr lang="en-US"/>
          </a:p>
        </p:txBody>
      </p:sp>
    </p:spTree>
    <p:extLst>
      <p:ext uri="{BB962C8B-B14F-4D97-AF65-F5344CB8AC3E}">
        <p14:creationId xmlns:p14="http://schemas.microsoft.com/office/powerpoint/2010/main" val="4226445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study will employ trauma and attachment belief scale when assessing people with past emotional and trauma distress experiences. The scale is also critical to researchers in analyzing the problems associated with trauma. This equipment will be applied in determining whether individuals who have done abortions undergo trauma as well as distressing feelings. The target participants will be women aged 15 to 90 years of age. The duration for test administration is about 10 to 15 minutes. Additionally, the study will also use wearable wrist sensors to help in measuring the electrical variations underneath the skin. Wearable wrist sensors are designed for detecting electrodermal activity. Such a test can assist in quantifying anxiety and tress among the participants who unwilling to share their feelings. The target population will be women who have once carried out abortions. The device will measure women’s stress and anxiety.</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8</a:t>
            </a:fld>
            <a:endParaRPr lang="en-US"/>
          </a:p>
        </p:txBody>
      </p:sp>
    </p:spTree>
    <p:extLst>
      <p:ext uri="{BB962C8B-B14F-4D97-AF65-F5344CB8AC3E}">
        <p14:creationId xmlns:p14="http://schemas.microsoft.com/office/powerpoint/2010/main" val="258059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conclusion will be strengthened by examining a variety of study designs. Cumulatively, the studies will employ various comparison groups. Moreover, the analysis of a series of outcome variables about abortion will also apply in wrapping up the paper. The findings on mental health benefits related to abortion will be evaluated as well. The demographic variables will assist in arriving at different answers to the debate on abortion. </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9</a:t>
            </a:fld>
            <a:endParaRPr lang="en-US"/>
          </a:p>
        </p:txBody>
      </p:sp>
    </p:spTree>
    <p:extLst>
      <p:ext uri="{BB962C8B-B14F-4D97-AF65-F5344CB8AC3E}">
        <p14:creationId xmlns:p14="http://schemas.microsoft.com/office/powerpoint/2010/main" val="2522898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11</a:t>
            </a:fld>
            <a:endParaRPr lang="en-US"/>
          </a:p>
        </p:txBody>
      </p:sp>
    </p:spTree>
    <p:extLst>
      <p:ext uri="{BB962C8B-B14F-4D97-AF65-F5344CB8AC3E}">
        <p14:creationId xmlns:p14="http://schemas.microsoft.com/office/powerpoint/2010/main" val="3717392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19536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722322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288813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8D15D1-9922-4596-AB4D-2360272A7C0F}" type="datetimeFigureOut">
              <a:rPr lang="en-US" smtClean="0"/>
              <a:t>8/16/2019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1040995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8D15D1-9922-4596-AB4D-2360272A7C0F}" type="datetimeFigureOut">
              <a:rPr lang="en-US" smtClean="0"/>
              <a:t>8/16/2019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2025107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8D15D1-9922-4596-AB4D-2360272A7C0F}" type="datetimeFigureOut">
              <a:rPr lang="en-US" smtClean="0"/>
              <a:t>8/16/2019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378532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D15D1-9922-4596-AB4D-2360272A7C0F}" type="datetimeFigureOut">
              <a:rPr lang="en-US" smtClean="0"/>
              <a:t>8/16/2019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320871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8D15D1-9922-4596-AB4D-2360272A7C0F}" type="datetimeFigureOut">
              <a:rPr lang="en-US" smtClean="0"/>
              <a:t>8/16/2019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07700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8D15D1-9922-4596-AB4D-2360272A7C0F}" type="datetimeFigureOut">
              <a:rPr lang="en-US" smtClean="0"/>
              <a:t>8/16/2019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95661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04915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39853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2496311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1468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1059016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1441541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a:p>
        </p:txBody>
      </p:sp>
    </p:spTree>
    <p:extLst>
      <p:ext uri="{BB962C8B-B14F-4D97-AF65-F5344CB8AC3E}">
        <p14:creationId xmlns:p14="http://schemas.microsoft.com/office/powerpoint/2010/main" val="3237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8D15D1-9922-4596-AB4D-2360272A7C0F}" type="datetimeFigureOut">
              <a:rPr lang="en-US" smtClean="0"/>
              <a:t>8/16/2019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5DADAE-D51E-4A66-8EDD-65C10DF4EE5D}" type="slidenum">
              <a:rPr lang="en-US" smtClean="0"/>
              <a:t>‹#›</a:t>
            </a:fld>
            <a:endParaRPr lang="en-US"/>
          </a:p>
        </p:txBody>
      </p:sp>
    </p:spTree>
    <p:extLst>
      <p:ext uri="{BB962C8B-B14F-4D97-AF65-F5344CB8AC3E}">
        <p14:creationId xmlns:p14="http://schemas.microsoft.com/office/powerpoint/2010/main" val="1685935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5E117A-DB7B-4FE9-AD56-49A4A1215F12}"/>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Research Proposal </a:t>
            </a:r>
          </a:p>
        </p:txBody>
      </p:sp>
      <p:sp>
        <p:nvSpPr>
          <p:cNvPr id="3" name="Subtitle 2">
            <a:extLst>
              <a:ext uri="{FF2B5EF4-FFF2-40B4-BE49-F238E27FC236}">
                <a16:creationId xmlns:a16="http://schemas.microsoft.com/office/drawing/2014/main" xmlns="" id="{9DCAA497-D6EC-4E10-A16D-309CFF1E45C5}"/>
              </a:ext>
            </a:extLst>
          </p:cNvPr>
          <p:cNvSpPr>
            <a:spLocks noGrp="1"/>
          </p:cNvSpPr>
          <p:nvPr>
            <p:ph type="subTitle" idx="1"/>
          </p:nvPr>
        </p:nvSpPr>
        <p:spPr/>
        <p:txBody>
          <a:bodyPr>
            <a:noAutofit/>
          </a:bodyPr>
          <a:lstStyle/>
          <a:p>
            <a:r>
              <a:rPr lang="en-US" sz="3200" dirty="0">
                <a:latin typeface="Times New Roman" panose="02020603050405020304" pitchFamily="18" charset="0"/>
                <a:cs typeface="Times New Roman" panose="02020603050405020304" pitchFamily="18" charset="0"/>
              </a:rPr>
              <a:t>Student’s Name </a:t>
            </a:r>
          </a:p>
          <a:p>
            <a:r>
              <a:rPr lang="en-US" sz="32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339166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03EADA-E241-4919-8E3C-557EFC702C69}"/>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Abstract </a:t>
            </a:r>
          </a:p>
        </p:txBody>
      </p:sp>
      <p:sp>
        <p:nvSpPr>
          <p:cNvPr id="3" name="Content Placeholder 2">
            <a:extLst>
              <a:ext uri="{FF2B5EF4-FFF2-40B4-BE49-F238E27FC236}">
                <a16:creationId xmlns:a16="http://schemas.microsoft.com/office/drawing/2014/main" xmlns="" id="{600BB82A-EE2B-4196-ADC4-63AC0E4C9126}"/>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Medical process to terminate pregnancy </a:t>
            </a:r>
          </a:p>
          <a:p>
            <a:r>
              <a:rPr lang="en-US" sz="2800" dirty="0">
                <a:latin typeface="Times New Roman" panose="02020603050405020304" pitchFamily="18" charset="0"/>
                <a:cs typeface="Times New Roman" panose="02020603050405020304" pitchFamily="18" charset="0"/>
              </a:rPr>
              <a:t>Basic healthcare necessity </a:t>
            </a:r>
          </a:p>
          <a:p>
            <a:r>
              <a:rPr lang="en-US" sz="2800" dirty="0">
                <a:latin typeface="Times New Roman" panose="02020603050405020304" pitchFamily="18" charset="0"/>
                <a:cs typeface="Times New Roman" panose="02020603050405020304" pitchFamily="18" charset="0"/>
              </a:rPr>
              <a:t>Approximately 1 out of 4 pregnancies get terminated </a:t>
            </a:r>
          </a:p>
          <a:p>
            <a:r>
              <a:rPr lang="en-US" sz="2800" dirty="0">
                <a:latin typeface="Times New Roman" panose="02020603050405020304" pitchFamily="18" charset="0"/>
                <a:cs typeface="Times New Roman" panose="02020603050405020304" pitchFamily="18" charset="0"/>
              </a:rPr>
              <a:t>Access to safe abortion is difficult</a:t>
            </a:r>
          </a:p>
          <a:p>
            <a:r>
              <a:rPr lang="en-US" sz="2800" dirty="0">
                <a:latin typeface="Times New Roman" panose="02020603050405020304" pitchFamily="18" charset="0"/>
                <a:cs typeface="Times New Roman" panose="02020603050405020304" pitchFamily="18" charset="0"/>
              </a:rPr>
              <a:t>Abortion debate is surrounded by too much misinformation </a:t>
            </a:r>
          </a:p>
        </p:txBody>
      </p:sp>
    </p:spTree>
    <p:extLst>
      <p:ext uri="{BB962C8B-B14F-4D97-AF65-F5344CB8AC3E}">
        <p14:creationId xmlns:p14="http://schemas.microsoft.com/office/powerpoint/2010/main" val="2079274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32EE75-9B70-40C5-80BF-5D6E898B243E}"/>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Literature Review</a:t>
            </a:r>
          </a:p>
        </p:txBody>
      </p:sp>
      <p:sp>
        <p:nvSpPr>
          <p:cNvPr id="3" name="Content Placeholder 2">
            <a:extLst>
              <a:ext uri="{FF2B5EF4-FFF2-40B4-BE49-F238E27FC236}">
                <a16:creationId xmlns:a16="http://schemas.microsoft.com/office/drawing/2014/main" xmlns="" id="{6FF25E60-A45D-44CC-8E69-491519C852AB}"/>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Application of systems that reduce harm and risk abortions (</a:t>
            </a:r>
            <a:r>
              <a:rPr lang="en-US" sz="2800" dirty="0" err="1">
                <a:latin typeface="Times New Roman" panose="02020603050405020304" pitchFamily="18" charset="0"/>
                <a:cs typeface="Times New Roman" panose="02020603050405020304" pitchFamily="18" charset="0"/>
              </a:rPr>
              <a:t>Kretschmer</a:t>
            </a:r>
            <a:r>
              <a:rPr lang="en-US" sz="2800" dirty="0">
                <a:latin typeface="Times New Roman" panose="02020603050405020304" pitchFamily="18" charset="0"/>
                <a:cs typeface="Times New Roman" panose="02020603050405020304" pitchFamily="18" charset="0"/>
              </a:rPr>
              <a:t>, 2014, December) </a:t>
            </a:r>
          </a:p>
          <a:p>
            <a:r>
              <a:rPr lang="en-US" sz="2800" dirty="0">
                <a:latin typeface="Times New Roman" panose="02020603050405020304" pitchFamily="18" charset="0"/>
                <a:cs typeface="Times New Roman" panose="02020603050405020304" pitchFamily="18" charset="0"/>
              </a:rPr>
              <a:t> Strict regulations lead to increased unsafe abortions </a:t>
            </a:r>
          </a:p>
          <a:p>
            <a:r>
              <a:rPr lang="en-US" sz="2800" dirty="0">
                <a:latin typeface="Times New Roman" panose="02020603050405020304" pitchFamily="18" charset="0"/>
                <a:cs typeface="Times New Roman" panose="02020603050405020304" pitchFamily="18" charset="0"/>
              </a:rPr>
              <a:t>Critical socio-political efforts are essential</a:t>
            </a:r>
          </a:p>
          <a:p>
            <a:r>
              <a:rPr lang="en-US" sz="2800" dirty="0">
                <a:latin typeface="Times New Roman" panose="02020603050405020304" pitchFamily="18" charset="0"/>
                <a:cs typeface="Times New Roman" panose="02020603050405020304" pitchFamily="18" charset="0"/>
              </a:rPr>
              <a:t>Development of clinical guidelines and standards </a:t>
            </a:r>
          </a:p>
          <a:p>
            <a:r>
              <a:rPr lang="en-US" sz="2800" dirty="0">
                <a:latin typeface="Times New Roman" panose="02020603050405020304" pitchFamily="18" charset="0"/>
                <a:cs typeface="Times New Roman" panose="02020603050405020304" pitchFamily="18" charset="0"/>
              </a:rPr>
              <a:t>Pro-rights advocate should be given chance (</a:t>
            </a:r>
            <a:r>
              <a:rPr lang="it-IT" sz="2800" dirty="0">
                <a:latin typeface="Times New Roman" panose="02020603050405020304" pitchFamily="18" charset="0"/>
                <a:cs typeface="Times New Roman" panose="02020603050405020304" pitchFamily="18" charset="0"/>
              </a:rPr>
              <a:t>Johnstone  &amp;amp; Macfarlane, 2015)</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80569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D8F7C-FA25-4063-8C8F-D1990AD68991}"/>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Purpose </a:t>
            </a:r>
          </a:p>
        </p:txBody>
      </p:sp>
      <p:sp>
        <p:nvSpPr>
          <p:cNvPr id="3" name="Content Placeholder 2">
            <a:extLst>
              <a:ext uri="{FF2B5EF4-FFF2-40B4-BE49-F238E27FC236}">
                <a16:creationId xmlns:a16="http://schemas.microsoft.com/office/drawing/2014/main" xmlns="" id="{A7401D44-4C14-42B3-A518-56F5D110676B}"/>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Many abortions occur at home </a:t>
            </a:r>
          </a:p>
          <a:p>
            <a:r>
              <a:rPr lang="en-US" sz="3200" dirty="0">
                <a:latin typeface="Times New Roman" panose="02020603050405020304" pitchFamily="18" charset="0"/>
                <a:cs typeface="Times New Roman" panose="02020603050405020304" pitchFamily="18" charset="0"/>
              </a:rPr>
              <a:t>State laws are persistently in flux (</a:t>
            </a:r>
            <a:r>
              <a:rPr lang="en-US" sz="3200" dirty="0" err="1">
                <a:latin typeface="Times New Roman" panose="02020603050405020304" pitchFamily="18" charset="0"/>
                <a:cs typeface="Times New Roman" panose="02020603050405020304" pitchFamily="18" charset="0"/>
              </a:rPr>
              <a:t>Labandera</a:t>
            </a:r>
            <a:r>
              <a:rPr lang="en-US" sz="3200" dirty="0">
                <a:latin typeface="Times New Roman" panose="02020603050405020304" pitchFamily="18" charset="0"/>
                <a:cs typeface="Times New Roman" panose="02020603050405020304" pitchFamily="18" charset="0"/>
              </a:rPr>
              <a:t> et al., 2016</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Many women don’t regret abortion acts </a:t>
            </a:r>
          </a:p>
          <a:p>
            <a:r>
              <a:rPr lang="en-US" sz="3200" dirty="0">
                <a:latin typeface="Times New Roman" panose="02020603050405020304" pitchFamily="18" charset="0"/>
                <a:cs typeface="Times New Roman" panose="02020603050405020304" pitchFamily="18" charset="0"/>
              </a:rPr>
              <a:t>Abortions happen </a:t>
            </a:r>
          </a:p>
          <a:p>
            <a:r>
              <a:rPr lang="en-US" sz="3200" dirty="0">
                <a:latin typeface="Times New Roman" panose="02020603050405020304" pitchFamily="18" charset="0"/>
                <a:cs typeface="Times New Roman" panose="02020603050405020304" pitchFamily="18" charset="0"/>
              </a:rPr>
              <a:t>About half of pregnancies are unplanned</a:t>
            </a:r>
          </a:p>
        </p:txBody>
      </p:sp>
    </p:spTree>
    <p:extLst>
      <p:ext uri="{BB962C8B-B14F-4D97-AF65-F5344CB8AC3E}">
        <p14:creationId xmlns:p14="http://schemas.microsoft.com/office/powerpoint/2010/main" val="2159650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39A2DA-DD70-455C-8BE8-FDB63D28DE37}"/>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Methods </a:t>
            </a:r>
          </a:p>
        </p:txBody>
      </p:sp>
      <p:sp>
        <p:nvSpPr>
          <p:cNvPr id="3" name="Content Placeholder 2">
            <a:extLst>
              <a:ext uri="{FF2B5EF4-FFF2-40B4-BE49-F238E27FC236}">
                <a16:creationId xmlns:a16="http://schemas.microsoft.com/office/drawing/2014/main" xmlns="" id="{BF9E91AF-D47F-4407-90A5-16ED8C511FC7}"/>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First trimester of united pregnancy </a:t>
            </a:r>
          </a:p>
          <a:p>
            <a:r>
              <a:rPr lang="en-US" sz="3200" dirty="0">
                <a:latin typeface="Times New Roman" panose="02020603050405020304" pitchFamily="18" charset="0"/>
                <a:cs typeface="Times New Roman" panose="02020603050405020304" pitchFamily="18" charset="0"/>
              </a:rPr>
              <a:t>Longitudinal study </a:t>
            </a:r>
          </a:p>
          <a:p>
            <a:r>
              <a:rPr lang="en-US" sz="3200" dirty="0">
                <a:latin typeface="Times New Roman" panose="02020603050405020304" pitchFamily="18" charset="0"/>
                <a:cs typeface="Times New Roman" panose="02020603050405020304" pitchFamily="18" charset="0"/>
              </a:rPr>
              <a:t>Pre-abortion self-esteem and depression</a:t>
            </a:r>
          </a:p>
          <a:p>
            <a:r>
              <a:rPr lang="en-US" sz="3200" dirty="0">
                <a:latin typeface="Times New Roman" panose="02020603050405020304" pitchFamily="18" charset="0"/>
                <a:cs typeface="Times New Roman" panose="02020603050405020304" pitchFamily="18" charset="0"/>
              </a:rPr>
              <a:t>Post abortion depression and self esteem</a:t>
            </a:r>
          </a:p>
          <a:p>
            <a:r>
              <a:rPr lang="en-US" sz="3200" dirty="0">
                <a:latin typeface="Times New Roman" panose="02020603050405020304" pitchFamily="18" charset="0"/>
                <a:cs typeface="Times New Roman" panose="02020603050405020304" pitchFamily="18" charset="0"/>
              </a:rPr>
              <a:t>A</a:t>
            </a:r>
            <a:r>
              <a:rPr lang="en-US" sz="3200" dirty="0" smtClean="0">
                <a:latin typeface="Times New Roman" panose="02020603050405020304" pitchFamily="18" charset="0"/>
                <a:cs typeface="Times New Roman" panose="02020603050405020304" pitchFamily="18" charset="0"/>
              </a:rPr>
              <a:t>ssessment </a:t>
            </a:r>
            <a:r>
              <a:rPr lang="en-US" sz="3200" dirty="0">
                <a:latin typeface="Times New Roman" panose="02020603050405020304" pitchFamily="18" charset="0"/>
                <a:cs typeface="Times New Roman" panose="02020603050405020304" pitchFamily="18" charset="0"/>
              </a:rPr>
              <a:t>of decision satisfaction, benefits and deemed harm </a:t>
            </a:r>
          </a:p>
        </p:txBody>
      </p:sp>
    </p:spTree>
    <p:extLst>
      <p:ext uri="{BB962C8B-B14F-4D97-AF65-F5344CB8AC3E}">
        <p14:creationId xmlns:p14="http://schemas.microsoft.com/office/powerpoint/2010/main" val="1356402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0281AB-96CF-452E-850F-531AFFBEDC03}"/>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Research Question   </a:t>
            </a:r>
          </a:p>
        </p:txBody>
      </p:sp>
      <p:sp>
        <p:nvSpPr>
          <p:cNvPr id="3" name="Content Placeholder 2">
            <a:extLst>
              <a:ext uri="{FF2B5EF4-FFF2-40B4-BE49-F238E27FC236}">
                <a16:creationId xmlns:a16="http://schemas.microsoft.com/office/drawing/2014/main" xmlns="" id="{D07F7872-4817-43B5-97AD-E8A8E6CF95C7}"/>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Does abortion trigger negative emotion and psychological feelings to the patients?</a:t>
            </a:r>
          </a:p>
        </p:txBody>
      </p:sp>
    </p:spTree>
    <p:extLst>
      <p:ext uri="{BB962C8B-B14F-4D97-AF65-F5344CB8AC3E}">
        <p14:creationId xmlns:p14="http://schemas.microsoft.com/office/powerpoint/2010/main" val="3251050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686A9-742A-4087-8682-268F79899662}"/>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Hypothesis </a:t>
            </a:r>
          </a:p>
        </p:txBody>
      </p:sp>
      <p:sp>
        <p:nvSpPr>
          <p:cNvPr id="3" name="Content Placeholder 2">
            <a:extLst>
              <a:ext uri="{FF2B5EF4-FFF2-40B4-BE49-F238E27FC236}">
                <a16:creationId xmlns:a16="http://schemas.microsoft.com/office/drawing/2014/main" xmlns="" id="{7855DDEC-2141-47F7-9847-91B673837B20}"/>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Abortion leads to emotional and psychological distress, negative feelings, and mental </a:t>
            </a:r>
            <a:r>
              <a:rPr lang="en-US" sz="3200" dirty="0" smtClean="0">
                <a:latin typeface="Times New Roman" panose="02020603050405020304" pitchFamily="18" charset="0"/>
                <a:cs typeface="Times New Roman" panose="02020603050405020304" pitchFamily="18" charset="0"/>
              </a:rPr>
              <a:t>problems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5074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DFEE90-59E2-45DD-953B-19A35854C63F}"/>
              </a:ext>
            </a:extLst>
          </p:cNvPr>
          <p:cNvSpPr>
            <a:spLocks noGrp="1"/>
          </p:cNvSpPr>
          <p:nvPr>
            <p:ph type="title"/>
          </p:nvPr>
        </p:nvSpPr>
        <p:spPr/>
        <p:txBody>
          <a:bodyPr>
            <a:normAutofit/>
          </a:bodyPr>
          <a:lstStyle/>
          <a:p>
            <a:r>
              <a:rPr lang="en-US" sz="6000" dirty="0">
                <a:latin typeface="Times New Roman" panose="02020603050405020304" pitchFamily="18" charset="0"/>
                <a:cs typeface="Times New Roman" panose="02020603050405020304" pitchFamily="18" charset="0"/>
              </a:rPr>
              <a:t>Constructs of the </a:t>
            </a:r>
            <a:r>
              <a:rPr lang="en-US" sz="6000" dirty="0" smtClean="0">
                <a:latin typeface="Times New Roman" panose="02020603050405020304" pitchFamily="18" charset="0"/>
                <a:cs typeface="Times New Roman" panose="02020603050405020304" pitchFamily="18" charset="0"/>
              </a:rPr>
              <a:t>Study </a:t>
            </a:r>
            <a:endParaRPr lang="en-US" sz="6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36C80BC-BCD6-4E57-9865-FE7050D11FAB}"/>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Personality traits </a:t>
            </a:r>
          </a:p>
          <a:p>
            <a:r>
              <a:rPr lang="en-US" sz="3600" dirty="0">
                <a:latin typeface="Times New Roman" panose="02020603050405020304" pitchFamily="18" charset="0"/>
                <a:cs typeface="Times New Roman" panose="02020603050405020304" pitchFamily="18" charset="0"/>
              </a:rPr>
              <a:t>Mental effects </a:t>
            </a:r>
          </a:p>
          <a:p>
            <a:r>
              <a:rPr lang="en-US" sz="3600" dirty="0">
                <a:latin typeface="Times New Roman" panose="02020603050405020304" pitchFamily="18" charset="0"/>
                <a:cs typeface="Times New Roman" panose="02020603050405020304" pitchFamily="18" charset="0"/>
              </a:rPr>
              <a:t>Emotional response </a:t>
            </a:r>
          </a:p>
          <a:p>
            <a:r>
              <a:rPr lang="en-US" sz="3600" dirty="0">
                <a:latin typeface="Times New Roman" panose="02020603050405020304" pitchFamily="18" charset="0"/>
                <a:cs typeface="Times New Roman" panose="02020603050405020304" pitchFamily="18" charset="0"/>
              </a:rPr>
              <a:t>Environmental factors</a:t>
            </a:r>
          </a:p>
          <a:p>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Biological </a:t>
            </a:r>
            <a:r>
              <a:rPr lang="en-US" sz="3600" dirty="0">
                <a:latin typeface="Times New Roman" panose="02020603050405020304" pitchFamily="18" charset="0"/>
                <a:cs typeface="Times New Roman" panose="02020603050405020304" pitchFamily="18" charset="0"/>
              </a:rPr>
              <a:t>factors </a:t>
            </a:r>
          </a:p>
        </p:txBody>
      </p:sp>
    </p:spTree>
    <p:extLst>
      <p:ext uri="{BB962C8B-B14F-4D97-AF65-F5344CB8AC3E}">
        <p14:creationId xmlns:p14="http://schemas.microsoft.com/office/powerpoint/2010/main" val="3651056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22D6A1-B38C-476B-87AF-72F8FA09D50F}"/>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6DA05D7B-3CAB-49DE-91C7-4250B3D85B87}"/>
              </a:ext>
            </a:extLst>
          </p:cNvPr>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Variety of studies </a:t>
            </a:r>
          </a:p>
          <a:p>
            <a:r>
              <a:rPr lang="en-US" sz="4000" dirty="0">
                <a:latin typeface="Times New Roman" panose="02020603050405020304" pitchFamily="18" charset="0"/>
                <a:cs typeface="Times New Roman" panose="02020603050405020304" pitchFamily="18" charset="0"/>
              </a:rPr>
              <a:t>Comparison of different groups </a:t>
            </a:r>
          </a:p>
          <a:p>
            <a:r>
              <a:rPr lang="en-US" sz="4000" dirty="0">
                <a:latin typeface="Times New Roman" panose="02020603050405020304" pitchFamily="18" charset="0"/>
                <a:cs typeface="Times New Roman" panose="02020603050405020304" pitchFamily="18" charset="0"/>
              </a:rPr>
              <a:t>Explore a series of outcome variables </a:t>
            </a:r>
          </a:p>
          <a:p>
            <a:r>
              <a:rPr lang="en-US" sz="4000" dirty="0">
                <a:latin typeface="Times New Roman" panose="02020603050405020304" pitchFamily="18" charset="0"/>
                <a:cs typeface="Times New Roman" panose="02020603050405020304" pitchFamily="18" charset="0"/>
              </a:rPr>
              <a:t>Findings on mental health </a:t>
            </a:r>
          </a:p>
          <a:p>
            <a:r>
              <a:rPr lang="en-US" sz="4000" dirty="0">
                <a:latin typeface="Times New Roman" panose="02020603050405020304" pitchFamily="18" charset="0"/>
                <a:cs typeface="Times New Roman" panose="02020603050405020304" pitchFamily="18" charset="0"/>
              </a:rPr>
              <a:t>Assessment of demographic variables </a:t>
            </a: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1226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CCC3E7-54EF-4E45-92DB-670FAE564ED0}"/>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038158B6-2B08-43BA-B6BF-DE0C909EB078}"/>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Johnstone, R., &amp;amp; Macfarlane, E. (2015). Public policy, rights, and abortion access in Canada. International Journal of Canadian Studies, 51, 97-120.</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6215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46BC18-3251-4DDF-ABB3-25409E59B7D7}"/>
              </a:ext>
            </a:extLst>
          </p:cNvPr>
          <p:cNvSpPr>
            <a:spLocks noGrp="1"/>
          </p:cNvSpPr>
          <p:nvPr>
            <p:ph type="title"/>
          </p:nvPr>
        </p:nvSpPr>
        <p:spPr/>
        <p:txBody>
          <a:bodyPr/>
          <a:lstStyle/>
          <a:p>
            <a:r>
              <a:rPr lang="en-US" dirty="0"/>
              <a:t>References (Continuation)</a:t>
            </a:r>
          </a:p>
        </p:txBody>
      </p:sp>
      <p:sp>
        <p:nvSpPr>
          <p:cNvPr id="3" name="Content Placeholder 2">
            <a:extLst>
              <a:ext uri="{FF2B5EF4-FFF2-40B4-BE49-F238E27FC236}">
                <a16:creationId xmlns:a16="http://schemas.microsoft.com/office/drawing/2014/main" xmlns="" id="{0F7A575F-0AEF-4470-888A-61B29DF354B3}"/>
              </a:ext>
            </a:extLst>
          </p:cNvPr>
          <p:cNvSpPr>
            <a:spLocks noGrp="1"/>
          </p:cNvSpPr>
          <p:nvPr>
            <p:ph idx="1"/>
          </p:nvPr>
        </p:nvSpPr>
        <p:spPr/>
        <p:txBody>
          <a:bodyPr>
            <a:noAutofit/>
          </a:bodyPr>
          <a:lstStyle/>
          <a:p>
            <a:r>
              <a:rPr lang="en-US" sz="3200" dirty="0" err="1">
                <a:latin typeface="Times New Roman" panose="02020603050405020304" pitchFamily="18" charset="0"/>
                <a:cs typeface="Times New Roman" panose="02020603050405020304" pitchFamily="18" charset="0"/>
              </a:rPr>
              <a:t>Kretschmer</a:t>
            </a:r>
            <a:r>
              <a:rPr lang="en-US" sz="3200" dirty="0">
                <a:latin typeface="Times New Roman" panose="02020603050405020304" pitchFamily="18" charset="0"/>
                <a:cs typeface="Times New Roman" panose="02020603050405020304" pitchFamily="18" charset="0"/>
              </a:rPr>
              <a:t>, K. (2014, December). Shifting boundaries and splintering movements: Abortion rights in the feminist and new right movements. In Sociological Forum (Vol. 29, No. 4, pp. 893-915).</a:t>
            </a:r>
          </a:p>
        </p:txBody>
      </p:sp>
    </p:spTree>
    <p:extLst>
      <p:ext uri="{BB962C8B-B14F-4D97-AF65-F5344CB8AC3E}">
        <p14:creationId xmlns:p14="http://schemas.microsoft.com/office/powerpoint/2010/main" val="3906535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66D53B-029F-4FFF-89D7-1FD4ECF0572D}"/>
              </a:ext>
            </a:extLst>
          </p:cNvPr>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4725CD32-194A-4A41-9662-066040DAAAC9}"/>
              </a:ext>
            </a:extLst>
          </p:cNvPr>
          <p:cNvSpPr>
            <a:spLocks noGrp="1"/>
          </p:cNvSpPr>
          <p:nvPr>
            <p:ph idx="1"/>
          </p:nvPr>
        </p:nvSpPr>
        <p:spPr/>
        <p:txBody>
          <a:bodyPr>
            <a:normAutofit/>
          </a:bodyPr>
          <a:lstStyle/>
          <a:p>
            <a:r>
              <a:rPr lang="en-US" sz="2800" dirty="0" err="1">
                <a:latin typeface="Times New Roman" panose="02020603050405020304" pitchFamily="18" charset="0"/>
                <a:cs typeface="Times New Roman" panose="02020603050405020304" pitchFamily="18" charset="0"/>
              </a:rPr>
              <a:t>Labandera</a:t>
            </a:r>
            <a:r>
              <a:rPr lang="en-US" sz="2800" dirty="0">
                <a:latin typeface="Times New Roman" panose="02020603050405020304" pitchFamily="18" charset="0"/>
                <a:cs typeface="Times New Roman" panose="02020603050405020304" pitchFamily="18" charset="0"/>
              </a:rPr>
              <a:t>, A., </a:t>
            </a:r>
            <a:r>
              <a:rPr lang="en-US" sz="2800" dirty="0" err="1">
                <a:latin typeface="Times New Roman" panose="02020603050405020304" pitchFamily="18" charset="0"/>
                <a:cs typeface="Times New Roman" panose="02020603050405020304" pitchFamily="18" charset="0"/>
              </a:rPr>
              <a:t>Gorgoroso</a:t>
            </a:r>
            <a:r>
              <a:rPr lang="en-US" sz="2800" dirty="0">
                <a:latin typeface="Times New Roman" panose="02020603050405020304" pitchFamily="18" charset="0"/>
                <a:cs typeface="Times New Roman" panose="02020603050405020304" pitchFamily="18" charset="0"/>
              </a:rPr>
              <a:t>, M., &amp;amp; </a:t>
            </a:r>
            <a:r>
              <a:rPr lang="en-US" sz="2800" dirty="0" err="1">
                <a:latin typeface="Times New Roman" panose="02020603050405020304" pitchFamily="18" charset="0"/>
                <a:cs typeface="Times New Roman" panose="02020603050405020304" pitchFamily="18" charset="0"/>
              </a:rPr>
              <a:t>Briozzo</a:t>
            </a:r>
            <a:r>
              <a:rPr lang="en-US" sz="2800" dirty="0">
                <a:latin typeface="Times New Roman" panose="02020603050405020304" pitchFamily="18" charset="0"/>
                <a:cs typeface="Times New Roman" panose="02020603050405020304" pitchFamily="18" charset="0"/>
              </a:rPr>
              <a:t>, L. (2016). Implementation of the risk and harm reduction strategy against unsafe abortion in Uruguay: From a university hospital to the entire country. International Journal of Gynecology &amp;amp; Obstetrics, 134(S1), S7-S11.</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81270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237</TotalTime>
  <Words>1286</Words>
  <Application>Microsoft Office PowerPoint</Application>
  <PresentationFormat>Widescreen</PresentationFormat>
  <Paragraphs>68</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 New Roman</vt:lpstr>
      <vt:lpstr>Trebuchet MS</vt:lpstr>
      <vt:lpstr>Wingdings 3</vt:lpstr>
      <vt:lpstr>Facet</vt:lpstr>
      <vt:lpstr>Research Proposal </vt:lpstr>
      <vt:lpstr>Abstract </vt:lpstr>
      <vt:lpstr>Literature Review</vt:lpstr>
      <vt:lpstr>Purpose </vt:lpstr>
      <vt:lpstr>Methods </vt:lpstr>
      <vt:lpstr>Research Question   </vt:lpstr>
      <vt:lpstr>Hypothesis </vt:lpstr>
      <vt:lpstr>Constructs of the Study </vt:lpstr>
      <vt:lpstr>Conclusion  </vt:lpstr>
      <vt:lpstr>References </vt:lpstr>
      <vt:lpstr>References (Continuation)</vt:lpstr>
      <vt:lpstr>References (Continuation)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Proposal</dc:title>
  <dc:creator>Probook</dc:creator>
  <cp:lastModifiedBy>Mwaura</cp:lastModifiedBy>
  <cp:revision>20</cp:revision>
  <dcterms:created xsi:type="dcterms:W3CDTF">2019-08-16T13:01:57Z</dcterms:created>
  <dcterms:modified xsi:type="dcterms:W3CDTF">2019-08-17T03:12:08Z</dcterms:modified>
</cp:coreProperties>
</file>